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5143500" cx="9144000"/>
  <p:notesSz cx="6858000" cy="9144000"/>
  <p:embeddedFontLst>
    <p:embeddedFont>
      <p:font typeface="Doppio One"/>
      <p:regular r:id="rId20"/>
    </p:embeddedFont>
    <p:embeddedFont>
      <p:font typeface="Montserrat"/>
      <p:regular r:id="rId21"/>
      <p:bold r:id="rId22"/>
      <p:italic r:id="rId23"/>
      <p:boldItalic r:id="rId24"/>
    </p:embeddedFont>
    <p:embeddedFont>
      <p:font typeface="Lilita One"/>
      <p:regular r:id="rId25"/>
    </p:embeddedFont>
    <p:embeddedFont>
      <p:font typeface="Open Sans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oppioOne-regular.fntdata"/><Relationship Id="rId22" Type="http://schemas.openxmlformats.org/officeDocument/2006/relationships/font" Target="fonts/Montserrat-bold.fntdata"/><Relationship Id="rId21" Type="http://schemas.openxmlformats.org/officeDocument/2006/relationships/font" Target="fonts/Montserrat-regular.fntdata"/><Relationship Id="rId24" Type="http://schemas.openxmlformats.org/officeDocument/2006/relationships/font" Target="fonts/Montserrat-boldItalic.fntdata"/><Relationship Id="rId23" Type="http://schemas.openxmlformats.org/officeDocument/2006/relationships/font" Target="fonts/Montserrat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OpenSans-regular.fntdata"/><Relationship Id="rId25" Type="http://schemas.openxmlformats.org/officeDocument/2006/relationships/font" Target="fonts/LilitaOne-regular.fntdata"/><Relationship Id="rId28" Type="http://schemas.openxmlformats.org/officeDocument/2006/relationships/font" Target="fonts/OpenSans-italic.fntdata"/><Relationship Id="rId27" Type="http://schemas.openxmlformats.org/officeDocument/2006/relationships/font" Target="fonts/OpenSans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OpenSans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c4feb701a9_1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c4feb701a9_1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c4feb701a9_1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c4feb701a9_1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e7a7a6ca6e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e7a7a6ca6e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e7a7a6ca6e_2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e7a7a6ca6e_2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cbcf7e13de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cbcf7e13d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db6c2420d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db6c2420d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c4feb701a9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c4feb701a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c4feb701a9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c4feb701a9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c4feb701a9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c4feb701a9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c4feb701a9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c4feb701a9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c4feb701a9_1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c4feb701a9_1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df34355529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df3435552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df34355529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df34355529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df34355529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df34355529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s://www.flaticon.com/?utm_source=slidesgo_template&amp;utm_medium=referral-link&amp;utm_campaign=s%20g_resources&amp;utm_content=flaticon" TargetMode="External"/><Relationship Id="rId4" Type="http://schemas.openxmlformats.org/officeDocument/2006/relationships/hyperlink" Target="https://www.freepik.com/?utm_source=slidesgo_template&amp;utm_medium=referral-link&amp;utm_campaign=s%20g_resources&amp;utm_content=freepik" TargetMode="Externa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1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720000" y="1392750"/>
            <a:ext cx="4355100" cy="195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Font typeface="Doppio One"/>
              <a:buNone/>
              <a:defRPr b="1" sz="6000">
                <a:solidFill>
                  <a:schemeClr val="accent3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720000" y="3381063"/>
            <a:ext cx="31857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70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1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3597409" y="2527075"/>
            <a:ext cx="4951200" cy="105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48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3" name="Google Shape;13;p3"/>
          <p:cNvSpPr txBox="1"/>
          <p:nvPr>
            <p:ph hasCustomPrompt="1" idx="2" type="title"/>
          </p:nvPr>
        </p:nvSpPr>
        <p:spPr>
          <a:xfrm>
            <a:off x="6053809" y="1229150"/>
            <a:ext cx="2494800" cy="101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8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/>
          <p:nvPr>
            <p:ph idx="1" type="subTitle"/>
          </p:nvPr>
        </p:nvSpPr>
        <p:spPr>
          <a:xfrm>
            <a:off x="3597409" y="3210025"/>
            <a:ext cx="4951200" cy="80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accent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idx="1" type="body"/>
          </p:nvPr>
        </p:nvSpPr>
        <p:spPr>
          <a:xfrm>
            <a:off x="4793700" y="2512868"/>
            <a:ext cx="3630300" cy="12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type="title"/>
          </p:nvPr>
        </p:nvSpPr>
        <p:spPr>
          <a:xfrm>
            <a:off x="4572000" y="1672400"/>
            <a:ext cx="38520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8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accent1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idx="1" type="body"/>
          </p:nvPr>
        </p:nvSpPr>
        <p:spPr>
          <a:xfrm>
            <a:off x="1465600" y="3347739"/>
            <a:ext cx="2646300" cy="85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2" type="body"/>
          </p:nvPr>
        </p:nvSpPr>
        <p:spPr>
          <a:xfrm>
            <a:off x="5038304" y="3347739"/>
            <a:ext cx="2646300" cy="85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type="title"/>
          </p:nvPr>
        </p:nvSpPr>
        <p:spPr>
          <a:xfrm>
            <a:off x="737900" y="469550"/>
            <a:ext cx="76683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2" name="Google Shape;22;p5"/>
          <p:cNvSpPr txBox="1"/>
          <p:nvPr>
            <p:ph idx="3" type="subTitle"/>
          </p:nvPr>
        </p:nvSpPr>
        <p:spPr>
          <a:xfrm>
            <a:off x="1465588" y="3131892"/>
            <a:ext cx="2646300" cy="23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4" type="subTitle"/>
          </p:nvPr>
        </p:nvSpPr>
        <p:spPr>
          <a:xfrm>
            <a:off x="5038300" y="3131892"/>
            <a:ext cx="2646300" cy="23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accen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737900" y="469550"/>
            <a:ext cx="76683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1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" type="body"/>
          </p:nvPr>
        </p:nvSpPr>
        <p:spPr>
          <a:xfrm>
            <a:off x="720000" y="1616775"/>
            <a:ext cx="3655800" cy="250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Char char="●"/>
              <a:defRPr/>
            </a:lvl1pPr>
            <a:lvl2pPr indent="-3048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7"/>
          <p:cNvSpPr txBox="1"/>
          <p:nvPr>
            <p:ph type="title"/>
          </p:nvPr>
        </p:nvSpPr>
        <p:spPr>
          <a:xfrm>
            <a:off x="737900" y="469550"/>
            <a:ext cx="76683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720000" y="1107950"/>
            <a:ext cx="4511100" cy="29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accent1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798900" y="1306825"/>
            <a:ext cx="4045200" cy="176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3" name="Google Shape;33;p9"/>
          <p:cNvSpPr txBox="1"/>
          <p:nvPr>
            <p:ph idx="1" type="subTitle"/>
          </p:nvPr>
        </p:nvSpPr>
        <p:spPr>
          <a:xfrm>
            <a:off x="798900" y="3185075"/>
            <a:ext cx="2944500" cy="8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/>
          <p:nvPr>
            <p:ph type="title"/>
          </p:nvPr>
        </p:nvSpPr>
        <p:spPr>
          <a:xfrm>
            <a:off x="5474625" y="2571750"/>
            <a:ext cx="3022500" cy="211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1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/>
          <p:nvPr/>
        </p:nvSpPr>
        <p:spPr>
          <a:xfrm>
            <a:off x="611856" y="474740"/>
            <a:ext cx="8076544" cy="4285282"/>
          </a:xfrm>
          <a:custGeom>
            <a:rect b="b" l="l" r="r" t="t"/>
            <a:pathLst>
              <a:path extrusionOk="0" h="122682" w="266927">
                <a:moveTo>
                  <a:pt x="154111" y="1"/>
                </a:moveTo>
                <a:cubicBezTo>
                  <a:pt x="113509" y="1"/>
                  <a:pt x="70279" y="10939"/>
                  <a:pt x="42072" y="30498"/>
                </a:cubicBezTo>
                <a:cubicBezTo>
                  <a:pt x="1" y="59680"/>
                  <a:pt x="6671" y="97441"/>
                  <a:pt x="56910" y="114414"/>
                </a:cubicBezTo>
                <a:cubicBezTo>
                  <a:pt x="73487" y="120024"/>
                  <a:pt x="92820" y="122681"/>
                  <a:pt x="112817" y="122681"/>
                </a:cubicBezTo>
                <a:cubicBezTo>
                  <a:pt x="153376" y="122681"/>
                  <a:pt x="196592" y="111715"/>
                  <a:pt x="224813" y="92142"/>
                </a:cubicBezTo>
                <a:cubicBezTo>
                  <a:pt x="266927" y="62917"/>
                  <a:pt x="260256" y="25156"/>
                  <a:pt x="209989" y="8240"/>
                </a:cubicBezTo>
                <a:cubicBezTo>
                  <a:pt x="193412" y="2658"/>
                  <a:pt x="174065" y="1"/>
                  <a:pt x="15411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11"/>
          <p:cNvSpPr/>
          <p:nvPr/>
        </p:nvSpPr>
        <p:spPr>
          <a:xfrm>
            <a:off x="531975" y="363364"/>
            <a:ext cx="8076544" cy="4285282"/>
          </a:xfrm>
          <a:custGeom>
            <a:rect b="b" l="l" r="r" t="t"/>
            <a:pathLst>
              <a:path extrusionOk="0" h="122682" w="266927">
                <a:moveTo>
                  <a:pt x="154111" y="1"/>
                </a:moveTo>
                <a:cubicBezTo>
                  <a:pt x="113509" y="1"/>
                  <a:pt x="70279" y="10939"/>
                  <a:pt x="42072" y="30498"/>
                </a:cubicBezTo>
                <a:cubicBezTo>
                  <a:pt x="1" y="59680"/>
                  <a:pt x="6671" y="97441"/>
                  <a:pt x="56910" y="114414"/>
                </a:cubicBezTo>
                <a:cubicBezTo>
                  <a:pt x="73487" y="120024"/>
                  <a:pt x="92820" y="122681"/>
                  <a:pt x="112817" y="122681"/>
                </a:cubicBezTo>
                <a:cubicBezTo>
                  <a:pt x="153376" y="122681"/>
                  <a:pt x="196592" y="111715"/>
                  <a:pt x="224813" y="92142"/>
                </a:cubicBezTo>
                <a:cubicBezTo>
                  <a:pt x="266927" y="62917"/>
                  <a:pt x="260256" y="25156"/>
                  <a:pt x="209989" y="8240"/>
                </a:cubicBezTo>
                <a:cubicBezTo>
                  <a:pt x="193412" y="2658"/>
                  <a:pt x="174065" y="1"/>
                  <a:pt x="154111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11"/>
          <p:cNvSpPr txBox="1"/>
          <p:nvPr>
            <p:ph hasCustomPrompt="1" type="title"/>
          </p:nvPr>
        </p:nvSpPr>
        <p:spPr>
          <a:xfrm>
            <a:off x="720000" y="1628375"/>
            <a:ext cx="7704000" cy="15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07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0" name="Google Shape;40;p11"/>
          <p:cNvSpPr txBox="1"/>
          <p:nvPr>
            <p:ph idx="1" type="body"/>
          </p:nvPr>
        </p:nvSpPr>
        <p:spPr>
          <a:xfrm>
            <a:off x="978100" y="3076025"/>
            <a:ext cx="7187700" cy="5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8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4"/>
          <p:cNvSpPr txBox="1"/>
          <p:nvPr>
            <p:ph type="title"/>
          </p:nvPr>
        </p:nvSpPr>
        <p:spPr>
          <a:xfrm>
            <a:off x="737900" y="469550"/>
            <a:ext cx="76683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10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15"/>
          <p:cNvGrpSpPr/>
          <p:nvPr/>
        </p:nvGrpSpPr>
        <p:grpSpPr>
          <a:xfrm>
            <a:off x="468826" y="357369"/>
            <a:ext cx="8282215" cy="4464522"/>
            <a:chOff x="719900" y="527781"/>
            <a:chExt cx="7780381" cy="4194008"/>
          </a:xfrm>
        </p:grpSpPr>
        <p:sp>
          <p:nvSpPr>
            <p:cNvPr id="47" name="Google Shape;47;p15"/>
            <p:cNvSpPr/>
            <p:nvPr/>
          </p:nvSpPr>
          <p:spPr>
            <a:xfrm>
              <a:off x="796100" y="634025"/>
              <a:ext cx="7704181" cy="4087764"/>
            </a:xfrm>
            <a:custGeom>
              <a:rect b="b" l="l" r="r" t="t"/>
              <a:pathLst>
                <a:path extrusionOk="0" h="122682" w="266927">
                  <a:moveTo>
                    <a:pt x="154111" y="1"/>
                  </a:moveTo>
                  <a:cubicBezTo>
                    <a:pt x="113509" y="1"/>
                    <a:pt x="70279" y="10939"/>
                    <a:pt x="42072" y="30498"/>
                  </a:cubicBezTo>
                  <a:cubicBezTo>
                    <a:pt x="1" y="59680"/>
                    <a:pt x="6671" y="97441"/>
                    <a:pt x="56910" y="114414"/>
                  </a:cubicBezTo>
                  <a:cubicBezTo>
                    <a:pt x="73487" y="120024"/>
                    <a:pt x="92820" y="122681"/>
                    <a:pt x="112817" y="122681"/>
                  </a:cubicBezTo>
                  <a:cubicBezTo>
                    <a:pt x="153376" y="122681"/>
                    <a:pt x="196592" y="111715"/>
                    <a:pt x="224813" y="92142"/>
                  </a:cubicBezTo>
                  <a:cubicBezTo>
                    <a:pt x="266927" y="62917"/>
                    <a:pt x="260256" y="25156"/>
                    <a:pt x="209989" y="8240"/>
                  </a:cubicBezTo>
                  <a:cubicBezTo>
                    <a:pt x="193412" y="2658"/>
                    <a:pt x="174065" y="1"/>
                    <a:pt x="1541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5"/>
            <p:cNvSpPr/>
            <p:nvPr/>
          </p:nvSpPr>
          <p:spPr>
            <a:xfrm>
              <a:off x="719900" y="527781"/>
              <a:ext cx="7704181" cy="4087764"/>
            </a:xfrm>
            <a:custGeom>
              <a:rect b="b" l="l" r="r" t="t"/>
              <a:pathLst>
                <a:path extrusionOk="0" h="122682" w="266927">
                  <a:moveTo>
                    <a:pt x="154111" y="1"/>
                  </a:moveTo>
                  <a:cubicBezTo>
                    <a:pt x="113509" y="1"/>
                    <a:pt x="70279" y="10939"/>
                    <a:pt x="42072" y="30498"/>
                  </a:cubicBezTo>
                  <a:cubicBezTo>
                    <a:pt x="1" y="59680"/>
                    <a:pt x="6671" y="97441"/>
                    <a:pt x="56910" y="114414"/>
                  </a:cubicBezTo>
                  <a:cubicBezTo>
                    <a:pt x="73487" y="120024"/>
                    <a:pt x="92820" y="122681"/>
                    <a:pt x="112817" y="122681"/>
                  </a:cubicBezTo>
                  <a:cubicBezTo>
                    <a:pt x="153376" y="122681"/>
                    <a:pt x="196592" y="111715"/>
                    <a:pt x="224813" y="92142"/>
                  </a:cubicBezTo>
                  <a:cubicBezTo>
                    <a:pt x="266927" y="62917"/>
                    <a:pt x="260256" y="25156"/>
                    <a:pt x="209989" y="8240"/>
                  </a:cubicBezTo>
                  <a:cubicBezTo>
                    <a:pt x="193412" y="2658"/>
                    <a:pt x="174065" y="1"/>
                    <a:pt x="1541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" name="Google Shape;49;p15"/>
          <p:cNvSpPr txBox="1"/>
          <p:nvPr>
            <p:ph type="title"/>
          </p:nvPr>
        </p:nvSpPr>
        <p:spPr>
          <a:xfrm>
            <a:off x="2376000" y="1701526"/>
            <a:ext cx="4392000" cy="131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b="0" sz="2000"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b="0" sz="1800"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b="0" sz="1800"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b="0" sz="1800"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b="0" sz="1800"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b="0" sz="1800"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b="0" sz="1800"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b="0" sz="1800"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b="0" sz="18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0" name="Google Shape;50;p15"/>
          <p:cNvSpPr txBox="1"/>
          <p:nvPr>
            <p:ph idx="2" type="title"/>
          </p:nvPr>
        </p:nvSpPr>
        <p:spPr>
          <a:xfrm>
            <a:off x="2376000" y="3101625"/>
            <a:ext cx="4392000" cy="4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3">
    <p:bg>
      <p:bgPr>
        <a:solidFill>
          <a:schemeClr val="accen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6"/>
          <p:cNvSpPr txBox="1"/>
          <p:nvPr>
            <p:ph idx="1" type="subTitle"/>
          </p:nvPr>
        </p:nvSpPr>
        <p:spPr>
          <a:xfrm>
            <a:off x="720172" y="1448654"/>
            <a:ext cx="35682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3" name="Google Shape;53;p16"/>
          <p:cNvSpPr txBox="1"/>
          <p:nvPr>
            <p:ph idx="2" type="subTitle"/>
          </p:nvPr>
        </p:nvSpPr>
        <p:spPr>
          <a:xfrm>
            <a:off x="720000" y="1693700"/>
            <a:ext cx="3732900" cy="67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3" type="subTitle"/>
          </p:nvPr>
        </p:nvSpPr>
        <p:spPr>
          <a:xfrm>
            <a:off x="720172" y="2508754"/>
            <a:ext cx="35682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4" type="subTitle"/>
          </p:nvPr>
        </p:nvSpPr>
        <p:spPr>
          <a:xfrm>
            <a:off x="720000" y="2753800"/>
            <a:ext cx="3732900" cy="67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6" name="Google Shape;56;p16"/>
          <p:cNvSpPr txBox="1"/>
          <p:nvPr>
            <p:ph idx="5" type="subTitle"/>
          </p:nvPr>
        </p:nvSpPr>
        <p:spPr>
          <a:xfrm>
            <a:off x="720172" y="3568854"/>
            <a:ext cx="35682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7" name="Google Shape;57;p16"/>
          <p:cNvSpPr txBox="1"/>
          <p:nvPr>
            <p:ph idx="6" type="subTitle"/>
          </p:nvPr>
        </p:nvSpPr>
        <p:spPr>
          <a:xfrm>
            <a:off x="720000" y="3813900"/>
            <a:ext cx="3732900" cy="67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8" name="Google Shape;58;p16"/>
          <p:cNvSpPr txBox="1"/>
          <p:nvPr>
            <p:ph type="title"/>
          </p:nvPr>
        </p:nvSpPr>
        <p:spPr>
          <a:xfrm>
            <a:off x="737900" y="469550"/>
            <a:ext cx="76683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6">
    <p:bg>
      <p:bgPr>
        <a:solidFill>
          <a:schemeClr val="accent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7"/>
          <p:cNvSpPr txBox="1"/>
          <p:nvPr>
            <p:ph idx="1" type="subTitle"/>
          </p:nvPr>
        </p:nvSpPr>
        <p:spPr>
          <a:xfrm>
            <a:off x="871450" y="3318150"/>
            <a:ext cx="21318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1" name="Google Shape;61;p17"/>
          <p:cNvSpPr txBox="1"/>
          <p:nvPr>
            <p:ph idx="2" type="subTitle"/>
          </p:nvPr>
        </p:nvSpPr>
        <p:spPr>
          <a:xfrm>
            <a:off x="871450" y="3609800"/>
            <a:ext cx="2131800" cy="6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2" name="Google Shape;62;p17"/>
          <p:cNvSpPr txBox="1"/>
          <p:nvPr>
            <p:ph idx="3" type="subTitle"/>
          </p:nvPr>
        </p:nvSpPr>
        <p:spPr>
          <a:xfrm>
            <a:off x="3506100" y="3318150"/>
            <a:ext cx="21318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" name="Google Shape;63;p17"/>
          <p:cNvSpPr txBox="1"/>
          <p:nvPr>
            <p:ph idx="4" type="subTitle"/>
          </p:nvPr>
        </p:nvSpPr>
        <p:spPr>
          <a:xfrm>
            <a:off x="3506100" y="3609800"/>
            <a:ext cx="2131800" cy="6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4" name="Google Shape;64;p17"/>
          <p:cNvSpPr txBox="1"/>
          <p:nvPr>
            <p:ph idx="5" type="subTitle"/>
          </p:nvPr>
        </p:nvSpPr>
        <p:spPr>
          <a:xfrm>
            <a:off x="6091025" y="3318150"/>
            <a:ext cx="21318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17"/>
          <p:cNvSpPr txBox="1"/>
          <p:nvPr>
            <p:ph idx="6" type="subTitle"/>
          </p:nvPr>
        </p:nvSpPr>
        <p:spPr>
          <a:xfrm>
            <a:off x="6091025" y="3609800"/>
            <a:ext cx="2131800" cy="6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6" name="Google Shape;66;p17"/>
          <p:cNvSpPr txBox="1"/>
          <p:nvPr>
            <p:ph type="title"/>
          </p:nvPr>
        </p:nvSpPr>
        <p:spPr>
          <a:xfrm>
            <a:off x="737900" y="469550"/>
            <a:ext cx="76683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2">
    <p:bg>
      <p:bgPr>
        <a:solidFill>
          <a:schemeClr val="accent1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8"/>
          <p:cNvSpPr txBox="1"/>
          <p:nvPr>
            <p:ph idx="1" type="subTitle"/>
          </p:nvPr>
        </p:nvSpPr>
        <p:spPr>
          <a:xfrm>
            <a:off x="643800" y="2088725"/>
            <a:ext cx="21318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9" name="Google Shape;69;p18"/>
          <p:cNvSpPr txBox="1"/>
          <p:nvPr>
            <p:ph idx="2" type="subTitle"/>
          </p:nvPr>
        </p:nvSpPr>
        <p:spPr>
          <a:xfrm>
            <a:off x="643800" y="2380375"/>
            <a:ext cx="2131800" cy="6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0" name="Google Shape;70;p18"/>
          <p:cNvSpPr txBox="1"/>
          <p:nvPr>
            <p:ph idx="3" type="subTitle"/>
          </p:nvPr>
        </p:nvSpPr>
        <p:spPr>
          <a:xfrm>
            <a:off x="6350650" y="1470548"/>
            <a:ext cx="21318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" name="Google Shape;71;p18"/>
          <p:cNvSpPr txBox="1"/>
          <p:nvPr>
            <p:ph idx="4" type="subTitle"/>
          </p:nvPr>
        </p:nvSpPr>
        <p:spPr>
          <a:xfrm>
            <a:off x="6350650" y="1762198"/>
            <a:ext cx="2131800" cy="6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2" name="Google Shape;72;p18"/>
          <p:cNvSpPr txBox="1"/>
          <p:nvPr>
            <p:ph idx="5" type="subTitle"/>
          </p:nvPr>
        </p:nvSpPr>
        <p:spPr>
          <a:xfrm>
            <a:off x="6350650" y="2792708"/>
            <a:ext cx="21318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3" name="Google Shape;73;p18"/>
          <p:cNvSpPr txBox="1"/>
          <p:nvPr>
            <p:ph idx="6" type="subTitle"/>
          </p:nvPr>
        </p:nvSpPr>
        <p:spPr>
          <a:xfrm>
            <a:off x="6350650" y="3084358"/>
            <a:ext cx="2131800" cy="6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4" name="Google Shape;74;p18"/>
          <p:cNvSpPr txBox="1"/>
          <p:nvPr>
            <p:ph type="title"/>
          </p:nvPr>
        </p:nvSpPr>
        <p:spPr>
          <a:xfrm>
            <a:off x="737900" y="469550"/>
            <a:ext cx="76683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bg>
      <p:bgPr>
        <a:solidFill>
          <a:schemeClr val="accent1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/>
          <p:nvPr>
            <p:ph idx="1" type="subTitle"/>
          </p:nvPr>
        </p:nvSpPr>
        <p:spPr>
          <a:xfrm>
            <a:off x="630837" y="1811750"/>
            <a:ext cx="27630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7" name="Google Shape;77;p19"/>
          <p:cNvSpPr txBox="1"/>
          <p:nvPr>
            <p:ph idx="2" type="subTitle"/>
          </p:nvPr>
        </p:nvSpPr>
        <p:spPr>
          <a:xfrm>
            <a:off x="630837" y="2201800"/>
            <a:ext cx="27630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8" name="Google Shape;78;p19"/>
          <p:cNvSpPr txBox="1"/>
          <p:nvPr>
            <p:ph idx="3" type="subTitle"/>
          </p:nvPr>
        </p:nvSpPr>
        <p:spPr>
          <a:xfrm>
            <a:off x="3574590" y="1811750"/>
            <a:ext cx="27630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9"/>
          <p:cNvSpPr txBox="1"/>
          <p:nvPr>
            <p:ph idx="4" type="subTitle"/>
          </p:nvPr>
        </p:nvSpPr>
        <p:spPr>
          <a:xfrm>
            <a:off x="3574590" y="2201811"/>
            <a:ext cx="27630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0" name="Google Shape;80;p19"/>
          <p:cNvSpPr txBox="1"/>
          <p:nvPr>
            <p:ph idx="5" type="subTitle"/>
          </p:nvPr>
        </p:nvSpPr>
        <p:spPr>
          <a:xfrm>
            <a:off x="630825" y="3551141"/>
            <a:ext cx="27630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1" name="Google Shape;81;p19"/>
          <p:cNvSpPr txBox="1"/>
          <p:nvPr>
            <p:ph idx="6" type="subTitle"/>
          </p:nvPr>
        </p:nvSpPr>
        <p:spPr>
          <a:xfrm>
            <a:off x="630825" y="3941202"/>
            <a:ext cx="27630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2" name="Google Shape;82;p19"/>
          <p:cNvSpPr txBox="1"/>
          <p:nvPr>
            <p:ph idx="7" type="subTitle"/>
          </p:nvPr>
        </p:nvSpPr>
        <p:spPr>
          <a:xfrm>
            <a:off x="3574590" y="3551141"/>
            <a:ext cx="27630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19"/>
          <p:cNvSpPr txBox="1"/>
          <p:nvPr>
            <p:ph idx="8" type="subTitle"/>
          </p:nvPr>
        </p:nvSpPr>
        <p:spPr>
          <a:xfrm>
            <a:off x="3574590" y="3941202"/>
            <a:ext cx="27630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4" name="Google Shape;84;p19"/>
          <p:cNvSpPr txBox="1"/>
          <p:nvPr>
            <p:ph hasCustomPrompt="1" type="title"/>
          </p:nvPr>
        </p:nvSpPr>
        <p:spPr>
          <a:xfrm>
            <a:off x="630843" y="1380948"/>
            <a:ext cx="951600" cy="47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34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5" name="Google Shape;85;p19"/>
          <p:cNvSpPr txBox="1"/>
          <p:nvPr>
            <p:ph hasCustomPrompt="1" idx="9" type="title"/>
          </p:nvPr>
        </p:nvSpPr>
        <p:spPr>
          <a:xfrm>
            <a:off x="3574590" y="1380948"/>
            <a:ext cx="951600" cy="47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34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6" name="Google Shape;86;p19"/>
          <p:cNvSpPr txBox="1"/>
          <p:nvPr>
            <p:ph hasCustomPrompt="1" idx="13" type="title"/>
          </p:nvPr>
        </p:nvSpPr>
        <p:spPr>
          <a:xfrm>
            <a:off x="630830" y="3120348"/>
            <a:ext cx="951600" cy="47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34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7" name="Google Shape;87;p19"/>
          <p:cNvSpPr txBox="1"/>
          <p:nvPr>
            <p:ph hasCustomPrompt="1" idx="14" type="title"/>
          </p:nvPr>
        </p:nvSpPr>
        <p:spPr>
          <a:xfrm>
            <a:off x="3574590" y="3120348"/>
            <a:ext cx="951600" cy="47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34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8" name="Google Shape;88;p19"/>
          <p:cNvSpPr txBox="1"/>
          <p:nvPr>
            <p:ph idx="15" type="title"/>
          </p:nvPr>
        </p:nvSpPr>
        <p:spPr>
          <a:xfrm>
            <a:off x="737900" y="469550"/>
            <a:ext cx="76683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1">
    <p:bg>
      <p:bgPr>
        <a:solidFill>
          <a:schemeClr val="accent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/>
          <p:nvPr>
            <p:ph idx="1" type="subTitle"/>
          </p:nvPr>
        </p:nvSpPr>
        <p:spPr>
          <a:xfrm>
            <a:off x="1482413" y="1570325"/>
            <a:ext cx="27705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1" name="Google Shape;91;p20"/>
          <p:cNvSpPr txBox="1"/>
          <p:nvPr>
            <p:ph idx="2" type="subTitle"/>
          </p:nvPr>
        </p:nvSpPr>
        <p:spPr>
          <a:xfrm>
            <a:off x="1482413" y="1861975"/>
            <a:ext cx="2770500" cy="10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2" name="Google Shape;92;p20"/>
          <p:cNvSpPr txBox="1"/>
          <p:nvPr>
            <p:ph idx="3" type="subTitle"/>
          </p:nvPr>
        </p:nvSpPr>
        <p:spPr>
          <a:xfrm>
            <a:off x="5653493" y="1570325"/>
            <a:ext cx="27705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3" name="Google Shape;93;p20"/>
          <p:cNvSpPr txBox="1"/>
          <p:nvPr>
            <p:ph idx="4" type="subTitle"/>
          </p:nvPr>
        </p:nvSpPr>
        <p:spPr>
          <a:xfrm>
            <a:off x="5653493" y="1861975"/>
            <a:ext cx="2770500" cy="10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4" name="Google Shape;94;p20"/>
          <p:cNvSpPr txBox="1"/>
          <p:nvPr>
            <p:ph idx="5" type="subTitle"/>
          </p:nvPr>
        </p:nvSpPr>
        <p:spPr>
          <a:xfrm>
            <a:off x="1482413" y="3069725"/>
            <a:ext cx="27705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5" name="Google Shape;95;p20"/>
          <p:cNvSpPr txBox="1"/>
          <p:nvPr>
            <p:ph idx="6" type="subTitle"/>
          </p:nvPr>
        </p:nvSpPr>
        <p:spPr>
          <a:xfrm>
            <a:off x="1482413" y="3361375"/>
            <a:ext cx="2770500" cy="10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6" name="Google Shape;96;p20"/>
          <p:cNvSpPr txBox="1"/>
          <p:nvPr>
            <p:ph idx="7" type="subTitle"/>
          </p:nvPr>
        </p:nvSpPr>
        <p:spPr>
          <a:xfrm>
            <a:off x="5653493" y="3069725"/>
            <a:ext cx="27705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7" name="Google Shape;97;p20"/>
          <p:cNvSpPr txBox="1"/>
          <p:nvPr>
            <p:ph idx="8" type="subTitle"/>
          </p:nvPr>
        </p:nvSpPr>
        <p:spPr>
          <a:xfrm>
            <a:off x="5653493" y="3361375"/>
            <a:ext cx="2770500" cy="10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8" name="Google Shape;98;p20"/>
          <p:cNvSpPr txBox="1"/>
          <p:nvPr>
            <p:ph type="title"/>
          </p:nvPr>
        </p:nvSpPr>
        <p:spPr>
          <a:xfrm>
            <a:off x="737900" y="469550"/>
            <a:ext cx="76683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1_1">
    <p:bg>
      <p:bgPr>
        <a:solidFill>
          <a:schemeClr val="accent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idx="1" type="subTitle"/>
          </p:nvPr>
        </p:nvSpPr>
        <p:spPr>
          <a:xfrm>
            <a:off x="721901" y="1832279"/>
            <a:ext cx="2493600" cy="33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21"/>
          <p:cNvSpPr txBox="1"/>
          <p:nvPr>
            <p:ph idx="2" type="subTitle"/>
          </p:nvPr>
        </p:nvSpPr>
        <p:spPr>
          <a:xfrm>
            <a:off x="721900" y="2065355"/>
            <a:ext cx="2493600" cy="8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02" name="Google Shape;102;p21"/>
          <p:cNvSpPr txBox="1"/>
          <p:nvPr>
            <p:ph idx="3" type="subTitle"/>
          </p:nvPr>
        </p:nvSpPr>
        <p:spPr>
          <a:xfrm>
            <a:off x="3325197" y="1832279"/>
            <a:ext cx="2493600" cy="33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3" name="Google Shape;103;p21"/>
          <p:cNvSpPr txBox="1"/>
          <p:nvPr>
            <p:ph idx="4" type="subTitle"/>
          </p:nvPr>
        </p:nvSpPr>
        <p:spPr>
          <a:xfrm>
            <a:off x="3325197" y="2065355"/>
            <a:ext cx="2493600" cy="8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04" name="Google Shape;104;p21"/>
          <p:cNvSpPr txBox="1"/>
          <p:nvPr>
            <p:ph idx="5" type="subTitle"/>
          </p:nvPr>
        </p:nvSpPr>
        <p:spPr>
          <a:xfrm>
            <a:off x="721901" y="3627086"/>
            <a:ext cx="2493600" cy="33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5" name="Google Shape;105;p21"/>
          <p:cNvSpPr txBox="1"/>
          <p:nvPr>
            <p:ph idx="6" type="subTitle"/>
          </p:nvPr>
        </p:nvSpPr>
        <p:spPr>
          <a:xfrm>
            <a:off x="721900" y="3860162"/>
            <a:ext cx="2493600" cy="8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06" name="Google Shape;106;p21"/>
          <p:cNvSpPr txBox="1"/>
          <p:nvPr>
            <p:ph idx="7" type="subTitle"/>
          </p:nvPr>
        </p:nvSpPr>
        <p:spPr>
          <a:xfrm>
            <a:off x="3325197" y="3627086"/>
            <a:ext cx="2493600" cy="33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7" name="Google Shape;107;p21"/>
          <p:cNvSpPr txBox="1"/>
          <p:nvPr>
            <p:ph idx="8" type="subTitle"/>
          </p:nvPr>
        </p:nvSpPr>
        <p:spPr>
          <a:xfrm>
            <a:off x="3325197" y="3860162"/>
            <a:ext cx="2493600" cy="8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08" name="Google Shape;108;p21"/>
          <p:cNvSpPr txBox="1"/>
          <p:nvPr>
            <p:ph idx="9" type="subTitle"/>
          </p:nvPr>
        </p:nvSpPr>
        <p:spPr>
          <a:xfrm>
            <a:off x="5928501" y="1832274"/>
            <a:ext cx="2493600" cy="33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9" name="Google Shape;109;p21"/>
          <p:cNvSpPr txBox="1"/>
          <p:nvPr>
            <p:ph idx="13" type="subTitle"/>
          </p:nvPr>
        </p:nvSpPr>
        <p:spPr>
          <a:xfrm>
            <a:off x="5928500" y="2065351"/>
            <a:ext cx="2493600" cy="8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10" name="Google Shape;110;p21"/>
          <p:cNvSpPr txBox="1"/>
          <p:nvPr>
            <p:ph idx="14" type="subTitle"/>
          </p:nvPr>
        </p:nvSpPr>
        <p:spPr>
          <a:xfrm>
            <a:off x="5928497" y="3640174"/>
            <a:ext cx="2493600" cy="33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1" name="Google Shape;111;p21"/>
          <p:cNvSpPr txBox="1"/>
          <p:nvPr>
            <p:ph idx="15" type="subTitle"/>
          </p:nvPr>
        </p:nvSpPr>
        <p:spPr>
          <a:xfrm>
            <a:off x="5928497" y="3860162"/>
            <a:ext cx="2493600" cy="8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12" name="Google Shape;112;p21"/>
          <p:cNvSpPr txBox="1"/>
          <p:nvPr>
            <p:ph type="title"/>
          </p:nvPr>
        </p:nvSpPr>
        <p:spPr>
          <a:xfrm>
            <a:off x="737900" y="469550"/>
            <a:ext cx="76683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5">
    <p:bg>
      <p:bgPr>
        <a:solidFill>
          <a:schemeClr val="accent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>
            <p:ph idx="1" type="subTitle"/>
          </p:nvPr>
        </p:nvSpPr>
        <p:spPr>
          <a:xfrm>
            <a:off x="737900" y="2445600"/>
            <a:ext cx="3062700" cy="10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15" name="Google Shape;115;p22"/>
          <p:cNvSpPr txBox="1"/>
          <p:nvPr>
            <p:ph type="title"/>
          </p:nvPr>
        </p:nvSpPr>
        <p:spPr>
          <a:xfrm>
            <a:off x="737900" y="469550"/>
            <a:ext cx="76683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4">
    <p:bg>
      <p:bgPr>
        <a:solidFill>
          <a:schemeClr val="accent1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/>
          <p:nvPr>
            <p:ph idx="1" type="subTitle"/>
          </p:nvPr>
        </p:nvSpPr>
        <p:spPr>
          <a:xfrm>
            <a:off x="622823" y="1632575"/>
            <a:ext cx="3995100" cy="42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800">
                <a:solidFill>
                  <a:schemeClr val="accent2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18" name="Google Shape;118;p23"/>
          <p:cNvSpPr txBox="1"/>
          <p:nvPr>
            <p:ph type="title"/>
          </p:nvPr>
        </p:nvSpPr>
        <p:spPr>
          <a:xfrm>
            <a:off x="622823" y="386375"/>
            <a:ext cx="5144700" cy="134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72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19" name="Google Shape;119;p23"/>
          <p:cNvSpPr txBox="1"/>
          <p:nvPr>
            <p:ph idx="2" type="subTitle"/>
          </p:nvPr>
        </p:nvSpPr>
        <p:spPr>
          <a:xfrm>
            <a:off x="622823" y="2090650"/>
            <a:ext cx="3995100" cy="92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20" name="Google Shape;120;p23"/>
          <p:cNvSpPr txBox="1"/>
          <p:nvPr/>
        </p:nvSpPr>
        <p:spPr>
          <a:xfrm>
            <a:off x="622825" y="3505975"/>
            <a:ext cx="33738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CREDITS: This presentation template was created by </a:t>
            </a:r>
            <a:r>
              <a:rPr lang="en" sz="1100">
                <a:solidFill>
                  <a:schemeClr val="accent2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1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, including icons by </a:t>
            </a:r>
            <a:r>
              <a:rPr lang="en" sz="1100">
                <a:solidFill>
                  <a:schemeClr val="accent2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1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, infographics &amp; images by </a:t>
            </a:r>
            <a:r>
              <a:rPr lang="en" sz="1100">
                <a:solidFill>
                  <a:schemeClr val="accent2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1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11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ig text">
  <p:cSld name="CUSTOM_7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idx="1" type="subTitle"/>
          </p:nvPr>
        </p:nvSpPr>
        <p:spPr>
          <a:xfrm>
            <a:off x="724450" y="1038975"/>
            <a:ext cx="7668300" cy="362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type="title"/>
          </p:nvPr>
        </p:nvSpPr>
        <p:spPr>
          <a:xfrm>
            <a:off x="737900" y="469550"/>
            <a:ext cx="76683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40300" y="521225"/>
            <a:ext cx="7958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Doppio One"/>
              <a:buNone/>
              <a:defRPr b="1" sz="3000">
                <a:solidFill>
                  <a:schemeClr val="accent3"/>
                </a:solidFill>
                <a:latin typeface="Doppio One"/>
                <a:ea typeface="Doppio One"/>
                <a:cs typeface="Doppio One"/>
                <a:sym typeface="Doppio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Lilita One"/>
              <a:buNone/>
              <a:defRPr b="1" sz="3000">
                <a:solidFill>
                  <a:schemeClr val="accent3"/>
                </a:solidFill>
                <a:latin typeface="Lilita One"/>
                <a:ea typeface="Lilita One"/>
                <a:cs typeface="Lilita One"/>
                <a:sym typeface="Lilita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Lilita One"/>
              <a:buNone/>
              <a:defRPr b="1" sz="3000">
                <a:solidFill>
                  <a:schemeClr val="accent3"/>
                </a:solidFill>
                <a:latin typeface="Lilita One"/>
                <a:ea typeface="Lilita One"/>
                <a:cs typeface="Lilita One"/>
                <a:sym typeface="Lilita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Lilita One"/>
              <a:buNone/>
              <a:defRPr b="1" sz="3000">
                <a:solidFill>
                  <a:schemeClr val="accent3"/>
                </a:solidFill>
                <a:latin typeface="Lilita One"/>
                <a:ea typeface="Lilita One"/>
                <a:cs typeface="Lilita One"/>
                <a:sym typeface="Lilita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Lilita One"/>
              <a:buNone/>
              <a:defRPr b="1" sz="3000">
                <a:solidFill>
                  <a:schemeClr val="accent3"/>
                </a:solidFill>
                <a:latin typeface="Lilita One"/>
                <a:ea typeface="Lilita One"/>
                <a:cs typeface="Lilita One"/>
                <a:sym typeface="Lilita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Lilita One"/>
              <a:buNone/>
              <a:defRPr b="1" sz="3000">
                <a:solidFill>
                  <a:schemeClr val="accent3"/>
                </a:solidFill>
                <a:latin typeface="Lilita One"/>
                <a:ea typeface="Lilita One"/>
                <a:cs typeface="Lilita One"/>
                <a:sym typeface="Lilita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Lilita One"/>
              <a:buNone/>
              <a:defRPr b="1" sz="3000">
                <a:solidFill>
                  <a:schemeClr val="accent3"/>
                </a:solidFill>
                <a:latin typeface="Lilita One"/>
                <a:ea typeface="Lilita One"/>
                <a:cs typeface="Lilita One"/>
                <a:sym typeface="Lilita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Lilita One"/>
              <a:buNone/>
              <a:defRPr b="1" sz="3000">
                <a:solidFill>
                  <a:schemeClr val="accent3"/>
                </a:solidFill>
                <a:latin typeface="Lilita One"/>
                <a:ea typeface="Lilita One"/>
                <a:cs typeface="Lilita One"/>
                <a:sym typeface="Lilita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Lilita One"/>
              <a:buNone/>
              <a:defRPr b="1" sz="3000">
                <a:solidFill>
                  <a:schemeClr val="accent3"/>
                </a:solidFill>
                <a:latin typeface="Lilita One"/>
                <a:ea typeface="Lilita One"/>
                <a:cs typeface="Lilita One"/>
                <a:sym typeface="Lilita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40300" y="1609675"/>
            <a:ext cx="7958400" cy="28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Open Sans"/>
              <a:buChar char="●"/>
              <a:defRPr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Open Sans"/>
              <a:buChar char="○"/>
              <a:defRPr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Open Sans"/>
              <a:buChar char="■"/>
              <a:defRPr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Open Sans"/>
              <a:buChar char="●"/>
              <a:defRPr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Open Sans"/>
              <a:buChar char="○"/>
              <a:defRPr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Open Sans"/>
              <a:buChar char="■"/>
              <a:defRPr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Open Sans"/>
              <a:buChar char="●"/>
              <a:defRPr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Open Sans"/>
              <a:buChar char="○"/>
              <a:defRPr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Open Sans"/>
              <a:buChar char="■"/>
              <a:defRPr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5"/>
          <p:cNvSpPr txBox="1"/>
          <p:nvPr>
            <p:ph type="ctrTitle"/>
          </p:nvPr>
        </p:nvSpPr>
        <p:spPr>
          <a:xfrm>
            <a:off x="1851300" y="972400"/>
            <a:ext cx="5441400" cy="195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solidFill>
                  <a:srgbClr val="5F8195"/>
                </a:solidFill>
              </a:rPr>
              <a:t>Cloud Comfort</a:t>
            </a:r>
            <a:endParaRPr sz="5400">
              <a:solidFill>
                <a:srgbClr val="5F8195"/>
              </a:solidFill>
            </a:endParaRPr>
          </a:p>
        </p:txBody>
      </p:sp>
      <p:sp>
        <p:nvSpPr>
          <p:cNvPr id="129" name="Google Shape;129;p25"/>
          <p:cNvSpPr txBox="1"/>
          <p:nvPr>
            <p:ph idx="1" type="subTitle"/>
          </p:nvPr>
        </p:nvSpPr>
        <p:spPr>
          <a:xfrm>
            <a:off x="2979150" y="3251563"/>
            <a:ext cx="31857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5F8195"/>
                </a:solidFill>
              </a:rPr>
              <a:t>Hannah, Anika, and Kuba </a:t>
            </a:r>
            <a:endParaRPr b="1">
              <a:solidFill>
                <a:srgbClr val="5F8195"/>
              </a:solidFill>
            </a:endParaRPr>
          </a:p>
        </p:txBody>
      </p:sp>
      <p:pic>
        <p:nvPicPr>
          <p:cNvPr id="130" name="Google Shape;13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750" y="2625100"/>
            <a:ext cx="2674352" cy="1780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09150" y="265625"/>
            <a:ext cx="2674352" cy="1780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30" y="0"/>
            <a:ext cx="909614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/>
        </p:nvSpPr>
        <p:spPr>
          <a:xfrm>
            <a:off x="1702200" y="612300"/>
            <a:ext cx="5739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is Our Company About?</a:t>
            </a:r>
            <a:endParaRPr sz="3000">
              <a:solidFill>
                <a:schemeClr val="accent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p26"/>
          <p:cNvSpPr txBox="1"/>
          <p:nvPr/>
        </p:nvSpPr>
        <p:spPr>
          <a:xfrm>
            <a:off x="856550" y="1919150"/>
            <a:ext cx="71709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Operations stuff here 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Mission statement 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Vision Statement 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How did we come to be?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39" name="Google Shape;13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2300" y="-65725"/>
            <a:ext cx="9260226" cy="523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/>
          <p:nvPr/>
        </p:nvSpPr>
        <p:spPr>
          <a:xfrm>
            <a:off x="702125" y="718450"/>
            <a:ext cx="7519200" cy="3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KPIs Customer </a:t>
            </a:r>
            <a:endParaRPr sz="3000">
              <a:solidFill>
                <a:schemeClr val="accent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Open Sans"/>
              <a:buChar char="●"/>
            </a:pPr>
            <a:r>
              <a:rPr b="1"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Customer Acquisition Cost (CAC) under $10  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Open Sans"/>
              <a:buChar char="●"/>
            </a:pP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 Customer satisfaction score (CSAT) of 4.5/5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Open Sans"/>
              <a:buChar char="●"/>
            </a:pP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At least 60% of customers make repeat purchases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Open Sans"/>
              <a:buChar char="●"/>
            </a:pP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40%+ of customers complete QR feedback survey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35550" y="-129575"/>
            <a:ext cx="9379549" cy="5270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8"/>
          <p:cNvSpPr txBox="1"/>
          <p:nvPr>
            <p:ph type="title"/>
          </p:nvPr>
        </p:nvSpPr>
        <p:spPr>
          <a:xfrm>
            <a:off x="737900" y="469550"/>
            <a:ext cx="76683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Times New Roman"/>
                <a:ea typeface="Times New Roman"/>
                <a:cs typeface="Times New Roman"/>
                <a:sym typeface="Times New Roman"/>
              </a:rPr>
              <a:t>KPIs Operations</a:t>
            </a:r>
            <a:endParaRPr b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" name="Google Shape;151;p28"/>
          <p:cNvSpPr txBox="1"/>
          <p:nvPr/>
        </p:nvSpPr>
        <p:spPr>
          <a:xfrm>
            <a:off x="626225" y="1380050"/>
            <a:ext cx="8217000" cy="34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Open Sans"/>
              <a:buChar char="●"/>
            </a:pP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Employee satisfaction (surveys)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Open Sans"/>
              <a:buChar char="●"/>
            </a:pP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On time delivery </a:t>
            </a: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schedule</a:t>
            </a: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Open Sans"/>
              <a:buChar char="●"/>
            </a:pP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How </a:t>
            </a: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smooth</a:t>
            </a: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 products are made 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Open Sans"/>
              <a:buChar char="●"/>
            </a:pP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Number of referrals 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9"/>
          <p:cNvSpPr txBox="1"/>
          <p:nvPr/>
        </p:nvSpPr>
        <p:spPr>
          <a:xfrm>
            <a:off x="702125" y="718450"/>
            <a:ext cx="7519200" cy="3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KPIs Market </a:t>
            </a:r>
            <a:endParaRPr sz="3000">
              <a:solidFill>
                <a:schemeClr val="accent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Open Sans"/>
              <a:buChar char="●"/>
            </a:pP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Brand Awareness: Reach 50,000 impressions on student focused </a:t>
            </a: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social</a:t>
            </a: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 media tags (#SchoolHacks)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Open Sans"/>
              <a:buChar char="●"/>
            </a:pP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Market </a:t>
            </a: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Penetration</a:t>
            </a: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: Secure “</a:t>
            </a: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Official</a:t>
            </a: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 Comfort Partner” status with at least 3 regional student councils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Open Sans"/>
              <a:buChar char="●"/>
            </a:pP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Achieve 3-5% of viewers turning into customers 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Open Sans"/>
              <a:buChar char="●"/>
            </a:pP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Gain 5,000+ followers </a:t>
            </a: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across</a:t>
            </a: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 social media platforms 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0"/>
          <p:cNvSpPr txBox="1"/>
          <p:nvPr>
            <p:ph type="title"/>
          </p:nvPr>
        </p:nvSpPr>
        <p:spPr>
          <a:xfrm>
            <a:off x="1249950" y="327000"/>
            <a:ext cx="6081900" cy="52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latin typeface="Times New Roman"/>
                <a:ea typeface="Times New Roman"/>
                <a:cs typeface="Times New Roman"/>
                <a:sym typeface="Times New Roman"/>
              </a:rPr>
              <a:t>Customer &amp; Problem </a:t>
            </a:r>
            <a:endParaRPr b="0"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" name="Google Shape;162;p30"/>
          <p:cNvSpPr txBox="1"/>
          <p:nvPr/>
        </p:nvSpPr>
        <p:spPr>
          <a:xfrm>
            <a:off x="403975" y="1173350"/>
            <a:ext cx="83676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Based on Google Form responses:</a:t>
            </a:r>
            <a:endParaRPr sz="2000" u="sng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Open Sans"/>
              <a:buChar char="●"/>
            </a:pPr>
            <a:r>
              <a:rPr lang="en" sz="2000" u="sng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High </a:t>
            </a:r>
            <a:r>
              <a:rPr lang="en" sz="2000" u="sng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school students</a:t>
            </a: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 and </a:t>
            </a:r>
            <a:r>
              <a:rPr lang="en" sz="2000" u="sng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young adults</a:t>
            </a: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 with desk jobs struggle with discomfort during long sitting periods 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Open Sans"/>
              <a:buChar char="●"/>
            </a:pP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Lower back pain and general uncomfortability are common issues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Open Sans"/>
              <a:buChar char="●"/>
            </a:pP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85% report chair hardness as a problem 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Open Sans"/>
              <a:buChar char="●"/>
            </a:pP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60% experience discomfort that leads to fidgeting 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Open Sans"/>
              <a:buChar char="●"/>
            </a:pP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Comfort strongly impacts focus, productivity, and stress 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Customer comfort and convenience is at the forefront of our company’s goals. 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63" name="Google Shape;16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5100" y="-74050"/>
            <a:ext cx="9262751" cy="521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1"/>
          <p:cNvSpPr txBox="1"/>
          <p:nvPr>
            <p:ph idx="1" type="body"/>
          </p:nvPr>
        </p:nvSpPr>
        <p:spPr>
          <a:xfrm>
            <a:off x="316950" y="1046040"/>
            <a:ext cx="8683200" cy="388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-QR code </a:t>
            </a:r>
            <a:r>
              <a:rPr lang="en"/>
              <a:t>survey on packaging creates a feedback loop (10% discount incentive)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–Direct to consumer sales through social media shops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-”Float Through Finals” campaign shows stressed students showing instant relief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-CAC target under $10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-cSAT goal of 4.5/5</a:t>
            </a:r>
            <a:endParaRPr/>
          </a:p>
        </p:txBody>
      </p:sp>
      <p:sp>
        <p:nvSpPr>
          <p:cNvPr id="169" name="Google Shape;169;p31"/>
          <p:cNvSpPr txBox="1"/>
          <p:nvPr>
            <p:ph type="title"/>
          </p:nvPr>
        </p:nvSpPr>
        <p:spPr>
          <a:xfrm>
            <a:off x="1148250" y="333475"/>
            <a:ext cx="6847500" cy="3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latin typeface="Times New Roman"/>
                <a:ea typeface="Times New Roman"/>
                <a:cs typeface="Times New Roman"/>
                <a:sym typeface="Times New Roman"/>
              </a:rPr>
              <a:t>Strategy</a:t>
            </a:r>
            <a:r>
              <a:rPr lang="en" sz="30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0" name="Google Shape;17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76314" y="-86025"/>
            <a:ext cx="95313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2"/>
          <p:cNvSpPr txBox="1"/>
          <p:nvPr>
            <p:ph type="title"/>
          </p:nvPr>
        </p:nvSpPr>
        <p:spPr>
          <a:xfrm>
            <a:off x="737900" y="469550"/>
            <a:ext cx="76683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Times New Roman"/>
                <a:ea typeface="Times New Roman"/>
                <a:cs typeface="Times New Roman"/>
                <a:sym typeface="Times New Roman"/>
              </a:rPr>
              <a:t>Product</a:t>
            </a:r>
            <a:endParaRPr b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6" name="Google Shape;176;p32"/>
          <p:cNvSpPr txBox="1"/>
          <p:nvPr/>
        </p:nvSpPr>
        <p:spPr>
          <a:xfrm>
            <a:off x="352550" y="934375"/>
            <a:ext cx="8600100" cy="41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-Sleek and self </a:t>
            </a:r>
            <a:r>
              <a:rPr lang="en" sz="17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inflating</a:t>
            </a:r>
            <a:r>
              <a:rPr lang="en" sz="17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17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memory</a:t>
            </a:r>
            <a:r>
              <a:rPr lang="en" sz="17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 foam hybrid seat cushion </a:t>
            </a:r>
            <a:endParaRPr sz="17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-Lightweight and clips onto a backpack </a:t>
            </a:r>
            <a:endParaRPr sz="17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-MVP:Manual- inflate version with nylon cover+ basic foam padding (for </a:t>
            </a:r>
            <a:r>
              <a:rPr lang="en" sz="17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classroom</a:t>
            </a:r>
            <a:r>
              <a:rPr lang="en" sz="17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 durability testing)</a:t>
            </a:r>
            <a:endParaRPr sz="17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-Provides </a:t>
            </a:r>
            <a:r>
              <a:rPr lang="en" sz="17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instant ergonomic relief in ridgid school chairs </a:t>
            </a:r>
            <a:endParaRPr sz="17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-Helps improve student comfort and focus </a:t>
            </a:r>
            <a:endParaRPr sz="17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-Branding: Soft blues and whites</a:t>
            </a:r>
            <a:endParaRPr sz="17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-Logo: Stylized cloud shaped like cushion seat </a:t>
            </a:r>
            <a:endParaRPr sz="17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77" name="Google Shape;17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497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3"/>
          <p:cNvSpPr txBox="1"/>
          <p:nvPr>
            <p:ph type="title"/>
          </p:nvPr>
        </p:nvSpPr>
        <p:spPr>
          <a:xfrm>
            <a:off x="737850" y="208300"/>
            <a:ext cx="76683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Times New Roman"/>
                <a:ea typeface="Times New Roman"/>
                <a:cs typeface="Times New Roman"/>
                <a:sym typeface="Times New Roman"/>
              </a:rPr>
              <a:t>Marketing</a:t>
            </a:r>
            <a:r>
              <a:rPr lang="en"/>
              <a:t> </a:t>
            </a:r>
            <a:r>
              <a:rPr lang="en"/>
              <a:t> </a:t>
            </a:r>
            <a:endParaRPr/>
          </a:p>
        </p:txBody>
      </p:sp>
      <p:sp>
        <p:nvSpPr>
          <p:cNvPr id="183" name="Google Shape;183;p33"/>
          <p:cNvSpPr txBox="1"/>
          <p:nvPr/>
        </p:nvSpPr>
        <p:spPr>
          <a:xfrm>
            <a:off x="513450" y="750300"/>
            <a:ext cx="4058700" cy="3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PESTEL Factors</a:t>
            </a:r>
            <a:endParaRPr sz="15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Political: Regulations on textile safety and flame-retardant materials for school-use products</a:t>
            </a:r>
            <a:endParaRPr sz="12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Economic: Low-cost materials allow for "allowance-friendly" pricing.</a:t>
            </a:r>
            <a:endParaRPr sz="12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Social: Growing awareness of "Text Neck" and posture issues.</a:t>
            </a:r>
            <a:endParaRPr sz="12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Technological: Use of advanced TPU (Thermoplastic Polyurethane) for lightweight, airtight durability.</a:t>
            </a:r>
            <a:endParaRPr sz="12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Environmental: Use sustainable transportation methods and “greener” protocols and regulations within the business’s operations</a:t>
            </a:r>
            <a:endParaRPr sz="12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Legal: Patenting the specific "clip-and-fold" mechanism to prevent design theft.</a:t>
            </a:r>
            <a:endParaRPr sz="12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4" name="Google Shape;184;p33"/>
          <p:cNvSpPr txBox="1"/>
          <p:nvPr/>
        </p:nvSpPr>
        <p:spPr>
          <a:xfrm>
            <a:off x="4963200" y="1087900"/>
            <a:ext cx="4034100" cy="36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Competitive Advantage</a:t>
            </a:r>
            <a:endParaRPr sz="15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Portability. Unlike bulky office cushions, Cloud Seat is designed to be deflated and clipped to a bag in seconds. This provides an advantage over our competitors, as most of them sell and prioritize bulky memory foam pillows. </a:t>
            </a:r>
            <a:endParaRPr sz="12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Competitive Landscape</a:t>
            </a:r>
            <a:endParaRPr sz="15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Most ergonomic cushions are marketed toward office workers (ages 30–50) and are too wide for </a:t>
            </a:r>
            <a:r>
              <a:rPr lang="en" sz="1200" u="sng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standard high school desk chairs</a:t>
            </a:r>
            <a:r>
              <a:rPr lang="en" sz="12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. No current market leader focuses specifically on situations where quick setup/pack-up is required.</a:t>
            </a:r>
            <a:endParaRPr sz="12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85" name="Google Shape;18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95" y="-46925"/>
            <a:ext cx="910881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4"/>
          <p:cNvSpPr txBox="1"/>
          <p:nvPr>
            <p:ph idx="1" type="body"/>
          </p:nvPr>
        </p:nvSpPr>
        <p:spPr>
          <a:xfrm>
            <a:off x="524050" y="1077925"/>
            <a:ext cx="3655800" cy="250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Goals</a:t>
            </a:r>
            <a:endParaRPr sz="25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000"/>
              <a:t>Brand Awareness: Reach 50,000 impressions on student-focused social media tags (#SchoolHacks).</a:t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000"/>
              <a:t>Market Penetration: Secure "Official Comfort Partner" status with at least 3 regional student councils.</a:t>
            </a:r>
            <a:endParaRPr/>
          </a:p>
        </p:txBody>
      </p:sp>
      <p:sp>
        <p:nvSpPr>
          <p:cNvPr id="191" name="Google Shape;191;p34"/>
          <p:cNvSpPr txBox="1"/>
          <p:nvPr>
            <p:ph type="title"/>
          </p:nvPr>
        </p:nvSpPr>
        <p:spPr>
          <a:xfrm>
            <a:off x="737900" y="469550"/>
            <a:ext cx="76683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Times New Roman"/>
                <a:ea typeface="Times New Roman"/>
                <a:cs typeface="Times New Roman"/>
                <a:sym typeface="Times New Roman"/>
              </a:rPr>
              <a:t>Marketing 2 </a:t>
            </a:r>
            <a:endParaRPr b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2" name="Google Shape;192;p34"/>
          <p:cNvSpPr txBox="1"/>
          <p:nvPr>
            <p:ph idx="1" type="body"/>
          </p:nvPr>
        </p:nvSpPr>
        <p:spPr>
          <a:xfrm>
            <a:off x="5126275" y="1077925"/>
            <a:ext cx="3655800" cy="250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Porter’s Five Forces</a:t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000"/>
              <a:t>Threat of New Entrants: High (low barrier to entry for cushions).</a:t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000"/>
              <a:t>Bargaining Power of Buyers: High (students have limited budgets and many alternatives).</a:t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000"/>
              <a:t>Bargaining Power of Suppliers: Low (many fabric and foam manufacturers available).</a:t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" sz="1000"/>
              <a:t>Threat of Substitutes: Medium (rolled-up hoodies or sweaters).</a:t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" sz="1000"/>
              <a:t>Intensity of Rivalry: Low (no one is currently branding specifically for high school desks).</a:t>
            </a:r>
            <a:endParaRPr sz="1000"/>
          </a:p>
          <a:p>
            <a:pPr indent="0" lvl="0" marL="45720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3" name="Google Shape;19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782"/>
            <a:ext cx="9144001" cy="5137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5"/>
          <p:cNvSpPr txBox="1"/>
          <p:nvPr>
            <p:ph idx="1" type="body"/>
          </p:nvPr>
        </p:nvSpPr>
        <p:spPr>
          <a:xfrm>
            <a:off x="720000" y="1616775"/>
            <a:ext cx="7305000" cy="26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SWOT Analysis</a:t>
            </a:r>
            <a:endParaRPr b="1"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Strengths: Strong customer communication, reliable services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Weaknesses: Due to Cloud Comfort being a new brand 	there could be low </a:t>
            </a:r>
            <a:r>
              <a:rPr lang="en"/>
              <a:t>awareness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Opportunities: </a:t>
            </a:r>
            <a:r>
              <a:rPr lang="en"/>
              <a:t>Potential</a:t>
            </a:r>
            <a:r>
              <a:rPr lang="en"/>
              <a:t> partnerships </a:t>
            </a:r>
            <a:r>
              <a:rPr lang="en"/>
              <a:t>with</a:t>
            </a:r>
            <a:r>
              <a:rPr lang="en"/>
              <a:t> schools,and </a:t>
            </a:r>
            <a:r>
              <a:rPr lang="en"/>
              <a:t>corporations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Threats: Cheap competitors and alternatives, </a:t>
            </a:r>
            <a:r>
              <a:rPr lang="en"/>
              <a:t>Copycat</a:t>
            </a:r>
            <a:r>
              <a:rPr lang="en"/>
              <a:t> </a:t>
            </a:r>
            <a:r>
              <a:rPr lang="en"/>
              <a:t>products, design theft </a:t>
            </a:r>
            <a:endParaRPr/>
          </a:p>
        </p:txBody>
      </p:sp>
      <p:sp>
        <p:nvSpPr>
          <p:cNvPr id="199" name="Google Shape;199;p35"/>
          <p:cNvSpPr txBox="1"/>
          <p:nvPr>
            <p:ph type="title"/>
          </p:nvPr>
        </p:nvSpPr>
        <p:spPr>
          <a:xfrm>
            <a:off x="737900" y="469550"/>
            <a:ext cx="76683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Times New Roman"/>
                <a:ea typeface="Times New Roman"/>
                <a:cs typeface="Times New Roman"/>
                <a:sym typeface="Times New Roman"/>
              </a:rPr>
              <a:t>Marketing </a:t>
            </a:r>
            <a:endParaRPr b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6"/>
          <p:cNvSpPr txBox="1"/>
          <p:nvPr/>
        </p:nvSpPr>
        <p:spPr>
          <a:xfrm>
            <a:off x="1616700" y="184000"/>
            <a:ext cx="5910600" cy="82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Pricing Strategies </a:t>
            </a:r>
            <a:endParaRPr b="1" sz="3000">
              <a:solidFill>
                <a:schemeClr val="accent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5" name="Google Shape;205;p36"/>
          <p:cNvSpPr txBox="1"/>
          <p:nvPr/>
        </p:nvSpPr>
        <p:spPr>
          <a:xfrm>
            <a:off x="420450" y="1053200"/>
            <a:ext cx="8303100" cy="34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Value Based Pricing </a:t>
            </a:r>
            <a:endParaRPr b="1"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Using </a:t>
            </a:r>
            <a:r>
              <a:rPr lang="en" sz="2000" u="sng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customer insight and </a:t>
            </a:r>
            <a:r>
              <a:rPr lang="en" sz="2000" u="sng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feedback</a:t>
            </a: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 on Cloud Seat to understand a reasonable, profitable price. 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(Customer surveys </a:t>
            </a:r>
            <a:r>
              <a:rPr lang="en" sz="2000" u="sng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and</a:t>
            </a:r>
            <a:r>
              <a:rPr lang="en" sz="2000" u="sng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 online ratings)</a:t>
            </a:r>
            <a:endParaRPr sz="2000" u="sng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Promotional Pricing </a:t>
            </a:r>
            <a:endParaRPr b="1"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Using discounts (Buy 1 Seat get one 25%)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and limited </a:t>
            </a: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time offers to appeal to a fast-paced, quick moving generation. 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Referral Advantages </a:t>
            </a:r>
            <a:endParaRPr b="1"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rPr>
              <a:t>“Refer a friend to get 25% off their first seat purchase!”</a:t>
            </a:r>
            <a:endParaRPr sz="2000">
              <a:solidFill>
                <a:schemeClr val="accent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06" name="Google Shape;20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30" y="0"/>
            <a:ext cx="909614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7"/>
          <p:cNvSpPr txBox="1"/>
          <p:nvPr>
            <p:ph type="title"/>
          </p:nvPr>
        </p:nvSpPr>
        <p:spPr>
          <a:xfrm>
            <a:off x="737900" y="469550"/>
            <a:ext cx="76683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2" name="Google Shape;21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0307"/>
            <a:ext cx="9144000" cy="5137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8"/>
          <p:cNvSpPr txBox="1"/>
          <p:nvPr>
            <p:ph type="title"/>
          </p:nvPr>
        </p:nvSpPr>
        <p:spPr>
          <a:xfrm>
            <a:off x="737900" y="469550"/>
            <a:ext cx="76683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8" name="Google Shape;21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78489"/>
            <a:ext cx="9144001" cy="51387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9"/>
          <p:cNvSpPr txBox="1"/>
          <p:nvPr>
            <p:ph type="title"/>
          </p:nvPr>
        </p:nvSpPr>
        <p:spPr>
          <a:xfrm>
            <a:off x="737900" y="469550"/>
            <a:ext cx="7668300" cy="4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4" name="Google Shape;22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9" cy="5138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irst Aid Workshop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E3FBFA"/>
      </a:accent1>
      <a:accent2>
        <a:srgbClr val="34C6D2"/>
      </a:accent2>
      <a:accent3>
        <a:srgbClr val="1A6369"/>
      </a:accent3>
      <a:accent4>
        <a:srgbClr val="FF2A3A"/>
      </a:accent4>
      <a:accent5>
        <a:srgbClr val="8F2C40"/>
      </a:accent5>
      <a:accent6>
        <a:srgbClr val="73EBE6"/>
      </a:accent6>
      <a:hlink>
        <a:srgbClr val="73EBE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